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7" r:id="rId3"/>
    <p:sldId id="266" r:id="rId4"/>
    <p:sldId id="267" r:id="rId5"/>
    <p:sldId id="258"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BFE05C-0BCD-4F2F-A409-DE645BB1D6E5}" type="datetimeFigureOut">
              <a:rPr lang="en-GB" smtClean="0"/>
              <a:pPr/>
              <a:t>21/10/2014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32F725-397D-4FA0-B265-3CA2632F4CF2}"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3DADB6B-C73E-4E00-BB03-54075DBB5FB7}" type="datetimeFigureOut">
              <a:rPr lang="en-GB" smtClean="0"/>
              <a:pPr/>
              <a:t>21/10/2014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C26154-6D58-43A6-AF69-52EFC2F2D00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DADB6B-C73E-4E00-BB03-54075DBB5FB7}" type="datetimeFigureOut">
              <a:rPr lang="en-GB" smtClean="0"/>
              <a:pPr/>
              <a:t>21/10/2014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C26154-6D58-43A6-AF69-52EFC2F2D00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DADB6B-C73E-4E00-BB03-54075DBB5FB7}" type="datetimeFigureOut">
              <a:rPr lang="en-GB" smtClean="0"/>
              <a:pPr/>
              <a:t>21/10/2014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C26154-6D58-43A6-AF69-52EFC2F2D00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DADB6B-C73E-4E00-BB03-54075DBB5FB7}" type="datetimeFigureOut">
              <a:rPr lang="en-GB" smtClean="0"/>
              <a:pPr/>
              <a:t>21/10/2014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C26154-6D58-43A6-AF69-52EFC2F2D00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DADB6B-C73E-4E00-BB03-54075DBB5FB7}" type="datetimeFigureOut">
              <a:rPr lang="en-GB" smtClean="0"/>
              <a:pPr/>
              <a:t>21/10/2014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C26154-6D58-43A6-AF69-52EFC2F2D00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3DADB6B-C73E-4E00-BB03-54075DBB5FB7}" type="datetimeFigureOut">
              <a:rPr lang="en-GB" smtClean="0"/>
              <a:pPr/>
              <a:t>21/10/2014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C26154-6D58-43A6-AF69-52EFC2F2D00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3DADB6B-C73E-4E00-BB03-54075DBB5FB7}" type="datetimeFigureOut">
              <a:rPr lang="en-GB" smtClean="0"/>
              <a:pPr/>
              <a:t>21/10/2014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C26154-6D58-43A6-AF69-52EFC2F2D00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3DADB6B-C73E-4E00-BB03-54075DBB5FB7}" type="datetimeFigureOut">
              <a:rPr lang="en-GB" smtClean="0"/>
              <a:pPr/>
              <a:t>21/10/2014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C26154-6D58-43A6-AF69-52EFC2F2D00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ADB6B-C73E-4E00-BB03-54075DBB5FB7}" type="datetimeFigureOut">
              <a:rPr lang="en-GB" smtClean="0"/>
              <a:pPr/>
              <a:t>21/10/2014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C26154-6D58-43A6-AF69-52EFC2F2D00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DADB6B-C73E-4E00-BB03-54075DBB5FB7}" type="datetimeFigureOut">
              <a:rPr lang="en-GB" smtClean="0"/>
              <a:pPr/>
              <a:t>21/10/2014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C26154-6D58-43A6-AF69-52EFC2F2D00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DADB6B-C73E-4E00-BB03-54075DBB5FB7}" type="datetimeFigureOut">
              <a:rPr lang="en-GB" smtClean="0"/>
              <a:pPr/>
              <a:t>21/10/2014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C26154-6D58-43A6-AF69-52EFC2F2D00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DADB6B-C73E-4E00-BB03-54075DBB5FB7}" type="datetimeFigureOut">
              <a:rPr lang="en-GB" smtClean="0"/>
              <a:pPr/>
              <a:t>21/10/2014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C26154-6D58-43A6-AF69-52EFC2F2D000}"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79912" y="1052737"/>
            <a:ext cx="4608512" cy="1224135"/>
          </a:xfrm>
        </p:spPr>
        <p:txBody>
          <a:bodyPr/>
          <a:lstStyle/>
          <a:p>
            <a:pPr algn="l"/>
            <a:r>
              <a:rPr lang="en-GB" dirty="0" smtClean="0"/>
              <a:t>Title Sequences </a:t>
            </a:r>
            <a:endParaRPr lang="en-GB" dirty="0"/>
          </a:p>
        </p:txBody>
      </p:sp>
      <p:sp>
        <p:nvSpPr>
          <p:cNvPr id="3" name="Subtitle 2"/>
          <p:cNvSpPr>
            <a:spLocks noGrp="1"/>
          </p:cNvSpPr>
          <p:nvPr>
            <p:ph type="subTitle" idx="1"/>
          </p:nvPr>
        </p:nvSpPr>
        <p:spPr>
          <a:xfrm>
            <a:off x="1371600" y="2060848"/>
            <a:ext cx="6400800" cy="4464496"/>
          </a:xfrm>
        </p:spPr>
        <p:txBody>
          <a:bodyPr>
            <a:normAutofit fontScale="92500" lnSpcReduction="10000"/>
          </a:bodyPr>
          <a:lstStyle/>
          <a:p>
            <a:endParaRPr lang="en-GB" dirty="0" smtClean="0"/>
          </a:p>
          <a:p>
            <a:endParaRPr lang="en-GB" dirty="0" smtClean="0"/>
          </a:p>
          <a:p>
            <a:r>
              <a:rPr lang="en-GB" dirty="0" smtClean="0"/>
              <a:t>Objectives :</a:t>
            </a:r>
          </a:p>
          <a:p>
            <a:endParaRPr lang="en-GB" dirty="0"/>
          </a:p>
          <a:p>
            <a:r>
              <a:rPr lang="en-GB" dirty="0" smtClean="0"/>
              <a:t>Understand and comment on their purpose</a:t>
            </a:r>
          </a:p>
          <a:p>
            <a:r>
              <a:rPr lang="en-GB" dirty="0" smtClean="0"/>
              <a:t>Use key terms in doing this</a:t>
            </a:r>
          </a:p>
          <a:p>
            <a:r>
              <a:rPr lang="en-GB" dirty="0" smtClean="0"/>
              <a:t>Use this as a basis for own analysis to develop creativity </a:t>
            </a:r>
            <a:endParaRPr lang="en-GB" dirty="0"/>
          </a:p>
        </p:txBody>
      </p:sp>
      <p:pic>
        <p:nvPicPr>
          <p:cNvPr id="4" name="Picture 3" descr="10-of-the-greatest-saul-bass-title-sequences.jpg"/>
          <p:cNvPicPr>
            <a:picLocks noChangeAspect="1"/>
          </p:cNvPicPr>
          <p:nvPr/>
        </p:nvPicPr>
        <p:blipFill>
          <a:blip r:embed="rId2" cstate="print"/>
          <a:stretch>
            <a:fillRect/>
          </a:stretch>
        </p:blipFill>
        <p:spPr>
          <a:xfrm>
            <a:off x="254000" y="393700"/>
            <a:ext cx="3021856" cy="212418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dissolv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dissolv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What’s in it for me? </a:t>
            </a:r>
            <a:endParaRPr lang="en-GB" dirty="0"/>
          </a:p>
        </p:txBody>
      </p:sp>
      <p:sp>
        <p:nvSpPr>
          <p:cNvPr id="3" name="Content Placeholder 2"/>
          <p:cNvSpPr>
            <a:spLocks noGrp="1"/>
          </p:cNvSpPr>
          <p:nvPr>
            <p:ph idx="1"/>
          </p:nvPr>
        </p:nvSpPr>
        <p:spPr>
          <a:xfrm>
            <a:off x="457200" y="1600200"/>
            <a:ext cx="8229600" cy="4925144"/>
          </a:xfrm>
        </p:spPr>
        <p:txBody>
          <a:bodyPr>
            <a:normAutofit fontScale="92500" lnSpcReduction="20000"/>
          </a:bodyPr>
          <a:lstStyle/>
          <a:p>
            <a:pPr>
              <a:buNone/>
            </a:pPr>
            <a:r>
              <a:rPr lang="en-GB" b="1" dirty="0" smtClean="0"/>
              <a:t>Planning (20%) </a:t>
            </a:r>
          </a:p>
          <a:p>
            <a:pPr>
              <a:buNone/>
            </a:pPr>
            <a:r>
              <a:rPr lang="en-GB" dirty="0" smtClean="0"/>
              <a:t>‘research </a:t>
            </a:r>
            <a:r>
              <a:rPr lang="en-GB" dirty="0"/>
              <a:t>into similar products and a potential </a:t>
            </a:r>
            <a:endParaRPr lang="en-GB" dirty="0" smtClean="0"/>
          </a:p>
          <a:p>
            <a:pPr>
              <a:buNone/>
            </a:pPr>
            <a:r>
              <a:rPr lang="en-GB" dirty="0" smtClean="0"/>
              <a:t>target audience’</a:t>
            </a:r>
            <a:endParaRPr lang="en-GB" dirty="0"/>
          </a:p>
          <a:p>
            <a:pPr>
              <a:buNone/>
            </a:pPr>
            <a:r>
              <a:rPr lang="en-GB" b="1" dirty="0" smtClean="0"/>
              <a:t>Production (60%) </a:t>
            </a:r>
          </a:p>
          <a:p>
            <a:pPr>
              <a:buNone/>
            </a:pPr>
            <a:r>
              <a:rPr lang="en-GB" dirty="0"/>
              <a:t>using varied shot transitions and other effects </a:t>
            </a:r>
            <a:endParaRPr lang="en-GB" dirty="0" smtClean="0"/>
          </a:p>
          <a:p>
            <a:pPr>
              <a:buNone/>
            </a:pPr>
            <a:r>
              <a:rPr lang="en-GB" dirty="0" smtClean="0"/>
              <a:t>selectively </a:t>
            </a:r>
            <a:r>
              <a:rPr lang="en-GB" dirty="0"/>
              <a:t>and appropriately for the task set; </a:t>
            </a:r>
            <a:endParaRPr lang="en-GB" dirty="0" smtClean="0"/>
          </a:p>
          <a:p>
            <a:pPr>
              <a:buNone/>
            </a:pPr>
            <a:r>
              <a:rPr lang="en-GB" b="1" dirty="0" smtClean="0"/>
              <a:t>Evaluation Questions (20%)</a:t>
            </a:r>
          </a:p>
          <a:p>
            <a:pPr>
              <a:buNone/>
            </a:pPr>
            <a:r>
              <a:rPr lang="en-GB" dirty="0"/>
              <a:t>understanding of issues around audience, </a:t>
            </a:r>
            <a:endParaRPr lang="en-GB" dirty="0" smtClean="0"/>
          </a:p>
          <a:p>
            <a:pPr>
              <a:buNone/>
            </a:pPr>
            <a:r>
              <a:rPr lang="en-GB" dirty="0" smtClean="0"/>
              <a:t>institution</a:t>
            </a:r>
            <a:r>
              <a:rPr lang="en-GB" dirty="0"/>
              <a:t>, technology, representation, forms and </a:t>
            </a:r>
            <a:endParaRPr lang="en-GB" dirty="0" smtClean="0"/>
          </a:p>
          <a:p>
            <a:pPr>
              <a:buNone/>
            </a:pPr>
            <a:r>
              <a:rPr lang="en-GB" dirty="0" smtClean="0"/>
              <a:t>conventions </a:t>
            </a:r>
            <a:r>
              <a:rPr lang="en-GB" dirty="0"/>
              <a:t>in relation to production.</a:t>
            </a:r>
            <a:r>
              <a:rPr lang="en-GB" dirty="0" smtClean="0"/>
              <a:t>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dissolve">
                                      <p:cBhvr>
                                        <p:cTn id="29" dur="500"/>
                                        <p:tgtEl>
                                          <p:spTgt spid="3">
                                            <p:txEl>
                                              <p:pRg st="6" end="6"/>
                                            </p:txEl>
                                          </p:spTgt>
                                        </p:tgtEl>
                                      </p:cBhvr>
                                    </p:animEffect>
                                  </p:childTnLst>
                                </p:cTn>
                              </p:par>
                              <p:par>
                                <p:cTn id="30" presetID="9"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par>
                                <p:cTn id="33" presetID="9"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dissolve">
                                      <p:cBhvr>
                                        <p:cTn id="35" dur="500"/>
                                        <p:tgtEl>
                                          <p:spTgt spid="3">
                                            <p:txEl>
                                              <p:pRg st="8" end="8"/>
                                            </p:txEl>
                                          </p:spTgt>
                                        </p:tgtEl>
                                      </p:cBhvr>
                                    </p:animEffect>
                                  </p:childTnLst>
                                </p:cTn>
                              </p:par>
                              <p:par>
                                <p:cTn id="36" presetID="9" presetClass="entr" presetSubtype="0"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dissolv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newman.jpg"/>
          <p:cNvPicPr>
            <a:picLocks noGrp="1" noChangeAspect="1"/>
          </p:cNvPicPr>
          <p:nvPr>
            <p:ph idx="1"/>
          </p:nvPr>
        </p:nvPicPr>
        <p:blipFill>
          <a:blip r:embed="rId2" cstate="print"/>
          <a:stretch>
            <a:fillRect/>
          </a:stretch>
        </p:blipFill>
        <p:spPr>
          <a:xfrm>
            <a:off x="0" y="0"/>
            <a:ext cx="4355976" cy="6858000"/>
          </a:xfrm>
        </p:spPr>
      </p:pic>
      <p:pic>
        <p:nvPicPr>
          <p:cNvPr id="5" name="Picture 4" descr="tintin-lg.jpg"/>
          <p:cNvPicPr>
            <a:picLocks noChangeAspect="1"/>
          </p:cNvPicPr>
          <p:nvPr/>
        </p:nvPicPr>
        <p:blipFill>
          <a:blip r:embed="rId3" cstate="print"/>
          <a:stretch>
            <a:fillRect/>
          </a:stretch>
        </p:blipFill>
        <p:spPr>
          <a:xfrm>
            <a:off x="4355976" y="0"/>
            <a:ext cx="5004048" cy="6858000"/>
          </a:xfrm>
          <a:prstGeom prst="rect">
            <a:avLst/>
          </a:prstGeom>
        </p:spPr>
      </p:pic>
      <p:sp>
        <p:nvSpPr>
          <p:cNvPr id="6" name="Oval 5"/>
          <p:cNvSpPr/>
          <p:nvPr/>
        </p:nvSpPr>
        <p:spPr>
          <a:xfrm>
            <a:off x="3203848" y="980728"/>
            <a:ext cx="3096344"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t>Marketing </a:t>
            </a: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GB" dirty="0" smtClean="0"/>
              <a:t>Institutions / Studio and Distributor </a:t>
            </a:r>
            <a:endParaRPr lang="en-GB" dirty="0"/>
          </a:p>
        </p:txBody>
      </p:sp>
      <p:pic>
        <p:nvPicPr>
          <p:cNvPr id="6" name="Content Placeholder 5" descr="20th_century_fox-logo.jpg"/>
          <p:cNvPicPr>
            <a:picLocks noGrp="1" noChangeAspect="1"/>
          </p:cNvPicPr>
          <p:nvPr>
            <p:ph idx="1"/>
          </p:nvPr>
        </p:nvPicPr>
        <p:blipFill>
          <a:blip r:embed="rId2" cstate="print"/>
          <a:stretch>
            <a:fillRect/>
          </a:stretch>
        </p:blipFill>
        <p:spPr>
          <a:xfrm>
            <a:off x="323528" y="1844824"/>
            <a:ext cx="3528392" cy="3060880"/>
          </a:xfrm>
        </p:spPr>
      </p:pic>
      <p:sp>
        <p:nvSpPr>
          <p:cNvPr id="7" name="TextBox 6"/>
          <p:cNvSpPr txBox="1"/>
          <p:nvPr/>
        </p:nvSpPr>
        <p:spPr>
          <a:xfrm>
            <a:off x="3563888" y="1844824"/>
            <a:ext cx="4320480" cy="954107"/>
          </a:xfrm>
          <a:prstGeom prst="rect">
            <a:avLst/>
          </a:prstGeom>
          <a:solidFill>
            <a:schemeClr val="accent1">
              <a:lumMod val="60000"/>
              <a:lumOff val="40000"/>
            </a:schemeClr>
          </a:solidFill>
        </p:spPr>
        <p:txBody>
          <a:bodyPr wrap="square" rtlCol="0">
            <a:spAutoFit/>
          </a:bodyPr>
          <a:lstStyle/>
          <a:p>
            <a:r>
              <a:rPr lang="en-GB" sz="2800" dirty="0" smtClean="0"/>
              <a:t>Brand identity / reputation / marketing  </a:t>
            </a:r>
            <a:endParaRPr lang="en-GB" sz="2800" dirty="0"/>
          </a:p>
        </p:txBody>
      </p:sp>
      <p:pic>
        <p:nvPicPr>
          <p:cNvPr id="10" name="Picture 9" descr="miramax-logo_422x237.jpg"/>
          <p:cNvPicPr>
            <a:picLocks noChangeAspect="1"/>
          </p:cNvPicPr>
          <p:nvPr/>
        </p:nvPicPr>
        <p:blipFill>
          <a:blip r:embed="rId3" cstate="print"/>
          <a:stretch>
            <a:fillRect/>
          </a:stretch>
        </p:blipFill>
        <p:spPr>
          <a:xfrm>
            <a:off x="4211960" y="4221088"/>
            <a:ext cx="4163566" cy="2257425"/>
          </a:xfrm>
          <a:prstGeom prst="rect">
            <a:avLst/>
          </a:prstGeom>
        </p:spPr>
      </p:pic>
      <p:sp>
        <p:nvSpPr>
          <p:cNvPr id="11" name="TextBox 10"/>
          <p:cNvSpPr txBox="1"/>
          <p:nvPr/>
        </p:nvSpPr>
        <p:spPr>
          <a:xfrm>
            <a:off x="4355976" y="2996952"/>
            <a:ext cx="2808312" cy="1569660"/>
          </a:xfrm>
          <a:prstGeom prst="rect">
            <a:avLst/>
          </a:prstGeom>
          <a:solidFill>
            <a:schemeClr val="accent1">
              <a:lumMod val="60000"/>
              <a:lumOff val="40000"/>
            </a:schemeClr>
          </a:solidFill>
        </p:spPr>
        <p:txBody>
          <a:bodyPr wrap="square" rtlCol="0">
            <a:spAutoFit/>
          </a:bodyPr>
          <a:lstStyle/>
          <a:p>
            <a:r>
              <a:rPr lang="en-GB" sz="2400" dirty="0" smtClean="0"/>
              <a:t>Produces and distributes big budget commercial films like Avatar  </a:t>
            </a:r>
            <a:endParaRPr lang="en-GB" sz="2400" dirty="0"/>
          </a:p>
        </p:txBody>
      </p:sp>
      <p:sp>
        <p:nvSpPr>
          <p:cNvPr id="13" name="TextBox 12"/>
          <p:cNvSpPr txBox="1"/>
          <p:nvPr/>
        </p:nvSpPr>
        <p:spPr>
          <a:xfrm>
            <a:off x="251520" y="1052736"/>
            <a:ext cx="8424936" cy="707886"/>
          </a:xfrm>
          <a:prstGeom prst="rect">
            <a:avLst/>
          </a:prstGeom>
          <a:noFill/>
        </p:spPr>
        <p:txBody>
          <a:bodyPr wrap="square" rtlCol="0">
            <a:spAutoFit/>
          </a:bodyPr>
          <a:lstStyle/>
          <a:p>
            <a:r>
              <a:rPr lang="en-GB" sz="2000" u="sng" dirty="0" smtClean="0">
                <a:solidFill>
                  <a:schemeClr val="tx2"/>
                </a:solidFill>
              </a:rPr>
              <a:t>A Distributor books the films into cinemas and spends millions on marketing campaigns for the film. </a:t>
            </a:r>
            <a:endParaRPr lang="en-GB" sz="2000" u="sng" dirty="0">
              <a:solidFill>
                <a:schemeClr val="tx2"/>
              </a:solidFill>
            </a:endParaRPr>
          </a:p>
        </p:txBody>
      </p:sp>
      <p:sp>
        <p:nvSpPr>
          <p:cNvPr id="14" name="TextBox 13"/>
          <p:cNvSpPr txBox="1"/>
          <p:nvPr/>
        </p:nvSpPr>
        <p:spPr>
          <a:xfrm>
            <a:off x="1619672" y="5229200"/>
            <a:ext cx="2520280" cy="1569660"/>
          </a:xfrm>
          <a:prstGeom prst="rect">
            <a:avLst/>
          </a:prstGeom>
          <a:solidFill>
            <a:schemeClr val="accent1">
              <a:lumMod val="60000"/>
              <a:lumOff val="40000"/>
              <a:alpha val="90000"/>
            </a:schemeClr>
          </a:solidFill>
        </p:spPr>
        <p:txBody>
          <a:bodyPr wrap="square" rtlCol="0">
            <a:spAutoFit/>
          </a:bodyPr>
          <a:lstStyle/>
          <a:p>
            <a:r>
              <a:rPr lang="en-GB" sz="2400" dirty="0" smtClean="0"/>
              <a:t>Distributes quality independent and </a:t>
            </a:r>
            <a:r>
              <a:rPr lang="en-GB" sz="2400" dirty="0" err="1" smtClean="0"/>
              <a:t>arthouse</a:t>
            </a:r>
            <a:r>
              <a:rPr lang="en-GB" sz="2400" dirty="0" smtClean="0"/>
              <a:t> films </a:t>
            </a:r>
            <a:r>
              <a:rPr lang="en-GB" sz="2400" dirty="0" err="1" smtClean="0"/>
              <a:t>e.g</a:t>
            </a:r>
            <a:r>
              <a:rPr lang="en-GB" sz="2400" dirty="0" smtClean="0"/>
              <a:t> The King’s Speech  </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Terms</a:t>
            </a:r>
            <a:endParaRPr lang="en-GB" dirty="0"/>
          </a:p>
        </p:txBody>
      </p:sp>
      <p:sp>
        <p:nvSpPr>
          <p:cNvPr id="3" name="Content Placeholder 2"/>
          <p:cNvSpPr>
            <a:spLocks noGrp="1"/>
          </p:cNvSpPr>
          <p:nvPr>
            <p:ph idx="1"/>
          </p:nvPr>
        </p:nvSpPr>
        <p:spPr>
          <a:xfrm>
            <a:off x="457200" y="1268760"/>
            <a:ext cx="8229600" cy="4857403"/>
          </a:xfrm>
        </p:spPr>
        <p:txBody>
          <a:bodyPr>
            <a:normAutofit fontScale="62500" lnSpcReduction="20000"/>
          </a:bodyPr>
          <a:lstStyle/>
          <a:p>
            <a:r>
              <a:rPr lang="en-GB" dirty="0" smtClean="0"/>
              <a:t>Title sequence </a:t>
            </a:r>
          </a:p>
          <a:p>
            <a:r>
              <a:rPr lang="en-GB" dirty="0" smtClean="0"/>
              <a:t>Institutional context</a:t>
            </a:r>
          </a:p>
          <a:p>
            <a:pPr>
              <a:buNone/>
            </a:pPr>
            <a:r>
              <a:rPr lang="en-GB" dirty="0" smtClean="0"/>
              <a:t>     (meaning which company makes it and our expectations of the company )</a:t>
            </a:r>
          </a:p>
          <a:p>
            <a:r>
              <a:rPr lang="en-GB" dirty="0" smtClean="0"/>
              <a:t>Mainstream Cinema(mass market) v Independent or </a:t>
            </a:r>
            <a:r>
              <a:rPr lang="en-GB" dirty="0" err="1" smtClean="0"/>
              <a:t>Arthouse</a:t>
            </a:r>
            <a:endParaRPr lang="en-GB" dirty="0" smtClean="0"/>
          </a:p>
          <a:p>
            <a:pPr>
              <a:buNone/>
            </a:pPr>
            <a:r>
              <a:rPr lang="en-GB" dirty="0" smtClean="0"/>
              <a:t>     Cinema (smaller niche market) </a:t>
            </a:r>
          </a:p>
          <a:p>
            <a:r>
              <a:rPr lang="en-GB" dirty="0" smtClean="0"/>
              <a:t>Design concept / aesthetics or visual style (colour design/filters/animations/font type)  </a:t>
            </a:r>
          </a:p>
          <a:p>
            <a:r>
              <a:rPr lang="en-GB" dirty="0" smtClean="0"/>
              <a:t>Genre (</a:t>
            </a:r>
            <a:r>
              <a:rPr lang="en-GB" dirty="0" err="1" smtClean="0"/>
              <a:t>e.g</a:t>
            </a:r>
            <a:r>
              <a:rPr lang="en-GB" dirty="0" smtClean="0"/>
              <a:t> romance/thriller/musical) </a:t>
            </a:r>
          </a:p>
          <a:p>
            <a:r>
              <a:rPr lang="en-GB" dirty="0" smtClean="0"/>
              <a:t>Post production (contemporary v classic styles)</a:t>
            </a:r>
          </a:p>
          <a:p>
            <a:r>
              <a:rPr lang="en-GB" dirty="0" smtClean="0"/>
              <a:t>Minimalist or post production heavy </a:t>
            </a:r>
          </a:p>
          <a:p>
            <a:r>
              <a:rPr lang="en-GB" dirty="0" smtClean="0"/>
              <a:t>Brand identity and marketing </a:t>
            </a:r>
          </a:p>
          <a:p>
            <a:r>
              <a:rPr lang="en-GB" dirty="0" smtClean="0"/>
              <a:t>Above the title (the traditional place to indicate star status) </a:t>
            </a:r>
          </a:p>
          <a:p>
            <a:r>
              <a:rPr lang="en-GB" dirty="0" smtClean="0"/>
              <a:t>Connotations </a:t>
            </a:r>
          </a:p>
          <a:p>
            <a:r>
              <a:rPr lang="en-GB" dirty="0" smtClean="0"/>
              <a:t>Above the title (positioning of an actor’s name indicating star status) </a:t>
            </a:r>
          </a:p>
          <a:p>
            <a:pPr>
              <a:buNone/>
            </a:pPr>
            <a:endParaRPr lang="en-GB" dirty="0"/>
          </a:p>
        </p:txBody>
      </p:sp>
      <p:sp>
        <p:nvSpPr>
          <p:cNvPr id="4" name="Rounded Rectangle 3"/>
          <p:cNvSpPr/>
          <p:nvPr/>
        </p:nvSpPr>
        <p:spPr>
          <a:xfrm>
            <a:off x="6372200" y="548680"/>
            <a:ext cx="2771800"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We learn through applying them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fontScale="90000"/>
          </a:bodyPr>
          <a:lstStyle/>
          <a:p>
            <a:r>
              <a:rPr lang="en-GB" dirty="0" smtClean="0"/>
              <a:t>Model Analysis </a:t>
            </a:r>
            <a:endParaRPr lang="en-GB" dirty="0"/>
          </a:p>
        </p:txBody>
      </p:sp>
      <p:sp>
        <p:nvSpPr>
          <p:cNvPr id="3" name="Content Placeholder 2"/>
          <p:cNvSpPr>
            <a:spLocks noGrp="1"/>
          </p:cNvSpPr>
          <p:nvPr>
            <p:ph idx="1"/>
          </p:nvPr>
        </p:nvSpPr>
        <p:spPr>
          <a:xfrm>
            <a:off x="179512" y="692696"/>
            <a:ext cx="6480720" cy="6165304"/>
          </a:xfrm>
        </p:spPr>
        <p:txBody>
          <a:bodyPr>
            <a:noAutofit/>
          </a:bodyPr>
          <a:lstStyle/>
          <a:p>
            <a:pPr>
              <a:buNone/>
            </a:pPr>
            <a:r>
              <a:rPr lang="en-GB" sz="1600" dirty="0" smtClean="0"/>
              <a:t>In this ________ __________ the Marvel Studios Logo creates an </a:t>
            </a:r>
          </a:p>
          <a:p>
            <a:pPr>
              <a:buNone/>
            </a:pPr>
            <a:r>
              <a:rPr lang="en-GB" sz="1600" dirty="0" smtClean="0"/>
              <a:t>immediate __________ __________ .  This context helps to </a:t>
            </a:r>
          </a:p>
          <a:p>
            <a:pPr>
              <a:buNone/>
            </a:pPr>
            <a:r>
              <a:rPr lang="en-GB" sz="1600" dirty="0" smtClean="0"/>
              <a:t>market this film as well as other Marvel Productions creating a </a:t>
            </a:r>
          </a:p>
          <a:p>
            <a:pPr>
              <a:buNone/>
            </a:pPr>
            <a:r>
              <a:rPr lang="en-GB" sz="1600" dirty="0" smtClean="0"/>
              <a:t>stronger ___________ identity. </a:t>
            </a:r>
          </a:p>
          <a:p>
            <a:pPr>
              <a:buNone/>
            </a:pPr>
            <a:r>
              <a:rPr lang="en-GB" sz="1600" dirty="0" smtClean="0"/>
              <a:t>       This film  is designed for a ________ audience and is clearly </a:t>
            </a:r>
          </a:p>
          <a:p>
            <a:pPr>
              <a:buNone/>
            </a:pPr>
            <a:r>
              <a:rPr lang="en-GB" sz="1600" dirty="0" smtClean="0"/>
              <a:t>an example of _____________ cinema, meaning that the </a:t>
            </a:r>
          </a:p>
          <a:p>
            <a:pPr>
              <a:buNone/>
            </a:pPr>
            <a:r>
              <a:rPr lang="en-GB" sz="1600" dirty="0" smtClean="0"/>
              <a:t>narrative within the title sequence should be easy to follow. </a:t>
            </a:r>
          </a:p>
          <a:p>
            <a:pPr>
              <a:buNone/>
            </a:pPr>
            <a:r>
              <a:rPr lang="en-GB" sz="1600" dirty="0" smtClean="0"/>
              <a:t>        The _______ concept relies on a good deal of ___________  </a:t>
            </a:r>
          </a:p>
          <a:p>
            <a:pPr>
              <a:buNone/>
            </a:pPr>
            <a:r>
              <a:rPr lang="en-GB" sz="1600" dirty="0" smtClean="0"/>
              <a:t>____________ . The titles are complex and have been heavily </a:t>
            </a:r>
          </a:p>
          <a:p>
            <a:pPr>
              <a:buNone/>
            </a:pPr>
            <a:r>
              <a:rPr lang="en-GB" sz="1600" dirty="0" smtClean="0"/>
              <a:t>animated to indicate a sense of the dynamic action of the plot. </a:t>
            </a:r>
          </a:p>
          <a:p>
            <a:pPr>
              <a:buNone/>
            </a:pPr>
            <a:r>
              <a:rPr lang="en-GB" sz="1600" dirty="0" smtClean="0"/>
              <a:t>Titles are in green which has obvious ____________ with the </a:t>
            </a:r>
          </a:p>
          <a:p>
            <a:pPr>
              <a:buNone/>
            </a:pPr>
            <a:r>
              <a:rPr lang="en-GB" sz="1600" dirty="0" smtClean="0"/>
              <a:t>central character of The Hulk. The capitalised gun-metal grey 3D </a:t>
            </a:r>
          </a:p>
          <a:p>
            <a:pPr>
              <a:buNone/>
            </a:pPr>
            <a:r>
              <a:rPr lang="en-GB" sz="1600" dirty="0" smtClean="0"/>
              <a:t>may have military ____________ creating further associations </a:t>
            </a:r>
          </a:p>
          <a:p>
            <a:pPr>
              <a:buNone/>
            </a:pPr>
            <a:r>
              <a:rPr lang="en-GB" sz="1600" dirty="0" smtClean="0"/>
              <a:t>within the narrative and genre. </a:t>
            </a:r>
          </a:p>
          <a:p>
            <a:pPr>
              <a:buNone/>
            </a:pPr>
            <a:r>
              <a:rPr lang="en-GB" sz="1600" dirty="0" smtClean="0"/>
              <a:t>        The majority of the credits relate to the actors prioritising </a:t>
            </a:r>
          </a:p>
          <a:p>
            <a:pPr>
              <a:buNone/>
            </a:pPr>
            <a:r>
              <a:rPr lang="en-GB" sz="1600" dirty="0" smtClean="0"/>
              <a:t>the lead actor (Edward Norton) whose name is placed  _______the </a:t>
            </a:r>
          </a:p>
          <a:p>
            <a:pPr>
              <a:buNone/>
            </a:pPr>
            <a:r>
              <a:rPr lang="en-GB" sz="1600" dirty="0" smtClean="0"/>
              <a:t>film title indicating that he is a key selling point.  Norton is </a:t>
            </a:r>
          </a:p>
          <a:p>
            <a:pPr>
              <a:buNone/>
            </a:pPr>
            <a:r>
              <a:rPr lang="en-GB" sz="1600" dirty="0" smtClean="0"/>
              <a:t>frequently associated with non-mainstream ____________ cinema which </a:t>
            </a:r>
          </a:p>
          <a:p>
            <a:pPr>
              <a:buNone/>
            </a:pPr>
            <a:r>
              <a:rPr lang="en-GB" sz="1600" dirty="0" smtClean="0"/>
              <a:t>may be an indication that the producers are hoping that this will lend this </a:t>
            </a:r>
          </a:p>
          <a:p>
            <a:pPr>
              <a:buNone/>
            </a:pPr>
            <a:r>
              <a:rPr lang="en-GB" sz="1600" dirty="0" smtClean="0"/>
              <a:t>adaptation some credibility</a:t>
            </a:r>
            <a:r>
              <a:rPr lang="en-GB" sz="1800" dirty="0" smtClean="0"/>
              <a:t>. </a:t>
            </a:r>
            <a:endParaRPr lang="en-GB" sz="1800" dirty="0"/>
          </a:p>
        </p:txBody>
      </p:sp>
      <p:pic>
        <p:nvPicPr>
          <p:cNvPr id="4" name="Picture 3" descr="220px-The_Incredible_Hulk_poster.jpg"/>
          <p:cNvPicPr>
            <a:picLocks noChangeAspect="1"/>
          </p:cNvPicPr>
          <p:nvPr/>
        </p:nvPicPr>
        <p:blipFill>
          <a:blip r:embed="rId2" cstate="print"/>
          <a:stretch>
            <a:fillRect/>
          </a:stretch>
        </p:blipFill>
        <p:spPr>
          <a:xfrm>
            <a:off x="6660232" y="1412776"/>
            <a:ext cx="2217936" cy="41402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Turn </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Use your key terms to analyse your chosen production before feeding back to the class. Cover all of the areas and also find as many additional points of analysis as possible. </a:t>
            </a:r>
          </a:p>
          <a:p>
            <a:endParaRPr lang="en-GB" dirty="0" smtClean="0"/>
          </a:p>
          <a:p>
            <a:pPr>
              <a:buNone/>
            </a:pPr>
            <a:r>
              <a:rPr lang="en-GB" dirty="0"/>
              <a:t> </a:t>
            </a:r>
            <a:r>
              <a:rPr lang="en-GB" dirty="0" smtClean="0"/>
              <a:t>   - Domino </a:t>
            </a:r>
          </a:p>
          <a:p>
            <a:pPr>
              <a:buNone/>
            </a:pPr>
            <a:r>
              <a:rPr lang="en-GB" dirty="0"/>
              <a:t> </a:t>
            </a:r>
            <a:r>
              <a:rPr lang="en-GB" dirty="0" smtClean="0"/>
              <a:t>   - </a:t>
            </a:r>
            <a:r>
              <a:rPr lang="en-GB" dirty="0" smtClean="0"/>
              <a:t>Seven</a:t>
            </a:r>
            <a:endParaRPr lang="en-GB" dirty="0" smtClean="0"/>
          </a:p>
          <a:p>
            <a:pPr>
              <a:buNone/>
            </a:pPr>
            <a:r>
              <a:rPr lang="en-GB" dirty="0" smtClean="0"/>
              <a:t>    </a:t>
            </a:r>
            <a:r>
              <a:rPr lang="en-GB" dirty="0" smtClean="0"/>
              <a:t>- </a:t>
            </a:r>
            <a:r>
              <a:rPr lang="en-GB" dirty="0" err="1" smtClean="0"/>
              <a:t>Nightwatch</a:t>
            </a:r>
            <a:endParaRPr lang="en-GB" dirty="0" smtClean="0"/>
          </a:p>
          <a:p>
            <a:pPr>
              <a:buNone/>
            </a:pPr>
            <a:r>
              <a:rPr lang="en-GB" dirty="0" smtClean="0"/>
              <a:t>    </a:t>
            </a:r>
            <a:r>
              <a:rPr lang="en-GB" dirty="0" smtClean="0"/>
              <a:t>- Buried </a:t>
            </a:r>
          </a:p>
          <a:p>
            <a:pPr>
              <a:buNone/>
            </a:pPr>
            <a:r>
              <a:rPr lang="en-GB" dirty="0" smtClean="0"/>
              <a:t> </a:t>
            </a:r>
            <a:r>
              <a:rPr lang="en-GB" dirty="0" smtClean="0"/>
              <a:t>   - </a:t>
            </a:r>
            <a:r>
              <a:rPr lang="en-GB" smtClean="0"/>
              <a:t>Sweeney Todd </a:t>
            </a:r>
            <a:endParaRPr lang="en-GB" dirty="0" smtClean="0"/>
          </a:p>
          <a:p>
            <a:pPr>
              <a:buNone/>
            </a:pPr>
            <a:endParaRPr lang="en-GB" dirty="0" smtClean="0"/>
          </a:p>
          <a:p>
            <a:pPr>
              <a:buNone/>
            </a:pPr>
            <a:r>
              <a:rPr lang="en-GB" dirty="0" smtClean="0"/>
              <a:t>      ASSESSMENT IN 2 WAYS – OBSERVATION IN TERMS OF GROUP CONTRIBUTION AND TO PRESENTATIONS AS WELL AS QUALITY OF THE ACCOMPANYING H/W. THIS WILL CONTRIBUTE TO YOUR FINAL C/W MARK. GOOD LUCK FILM ANALYSTS! </a:t>
            </a:r>
          </a:p>
          <a:p>
            <a:pPr>
              <a:buNone/>
            </a:pPr>
            <a:endParaRPr lang="en-GB" dirty="0" smtClean="0"/>
          </a:p>
          <a:p>
            <a:pPr>
              <a:buNone/>
            </a:pPr>
            <a:r>
              <a:rPr lang="en-GB" dirty="0"/>
              <a:t> </a:t>
            </a:r>
            <a:r>
              <a:rPr lang="en-GB" dirty="0" smtClean="0"/>
              <a:t>   </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457200" y="1196752"/>
            <a:ext cx="4040188" cy="4929411"/>
          </a:xfrm>
        </p:spPr>
        <p:txBody>
          <a:bodyPr>
            <a:normAutofit/>
          </a:bodyPr>
          <a:lstStyle/>
          <a:p>
            <a:endParaRPr lang="en-GB" dirty="0" smtClean="0"/>
          </a:p>
          <a:p>
            <a:r>
              <a:rPr lang="en-GB" dirty="0" smtClean="0"/>
              <a:t> </a:t>
            </a:r>
          </a:p>
          <a:p>
            <a:endParaRPr lang="en-GB" dirty="0" smtClean="0"/>
          </a:p>
          <a:p>
            <a:pPr>
              <a:buNone/>
            </a:pPr>
            <a:endParaRPr lang="en-GB" dirty="0" smtClean="0"/>
          </a:p>
          <a:p>
            <a:pPr>
              <a:buNone/>
            </a:pPr>
            <a:endParaRPr lang="en-GB" dirty="0" smtClean="0"/>
          </a:p>
          <a:p>
            <a:endParaRPr lang="en-GB" dirty="0" smtClean="0"/>
          </a:p>
        </p:txBody>
      </p:sp>
      <p:sp>
        <p:nvSpPr>
          <p:cNvPr id="7" name="Text Placeholder 6"/>
          <p:cNvSpPr>
            <a:spLocks noGrp="1"/>
          </p:cNvSpPr>
          <p:nvPr>
            <p:ph type="body" sz="quarter" idx="3"/>
          </p:nvPr>
        </p:nvSpPr>
        <p:spPr>
          <a:xfrm flipV="1">
            <a:off x="5508104" y="188640"/>
            <a:ext cx="3178696" cy="360041"/>
          </a:xfrm>
        </p:spPr>
        <p:txBody>
          <a:bodyPr>
            <a:normAutofit fontScale="92500" lnSpcReduction="20000"/>
          </a:bodyPr>
          <a:lstStyle/>
          <a:p>
            <a:endParaRPr lang="en-GB" dirty="0"/>
          </a:p>
        </p:txBody>
      </p:sp>
      <p:sp>
        <p:nvSpPr>
          <p:cNvPr id="8" name="Content Placeholder 7"/>
          <p:cNvSpPr>
            <a:spLocks noGrp="1"/>
          </p:cNvSpPr>
          <p:nvPr>
            <p:ph sz="quarter" idx="4"/>
          </p:nvPr>
        </p:nvSpPr>
        <p:spPr>
          <a:xfrm>
            <a:off x="4645025" y="1052736"/>
            <a:ext cx="4041775" cy="5328592"/>
          </a:xfrm>
        </p:spPr>
        <p:txBody>
          <a:bodyPr>
            <a:normAutofit/>
          </a:bodyPr>
          <a:lstStyle/>
          <a:p>
            <a:endParaRPr lang="en-GB" sz="2200" dirty="0" smtClean="0"/>
          </a:p>
          <a:p>
            <a:endParaRPr lang="en-GB" sz="2200" dirty="0" smtClean="0"/>
          </a:p>
          <a:p>
            <a:endParaRPr lang="en-GB" sz="2200" dirty="0" smtClean="0"/>
          </a:p>
          <a:p>
            <a:endParaRPr lang="en-GB" sz="2200" dirty="0" smtClean="0"/>
          </a:p>
          <a:p>
            <a:pPr>
              <a:buNone/>
            </a:pPr>
            <a:endParaRPr lang="en-GB" dirty="0" smtClean="0"/>
          </a:p>
        </p:txBody>
      </p:sp>
      <p:graphicFrame>
        <p:nvGraphicFramePr>
          <p:cNvPr id="9" name="Table 8"/>
          <p:cNvGraphicFramePr>
            <a:graphicFrameLocks noGrp="1"/>
          </p:cNvGraphicFramePr>
          <p:nvPr/>
        </p:nvGraphicFramePr>
        <p:xfrm>
          <a:off x="0" y="0"/>
          <a:ext cx="9144000" cy="7101407"/>
        </p:xfrm>
        <a:graphic>
          <a:graphicData uri="http://schemas.openxmlformats.org/drawingml/2006/table">
            <a:tbl>
              <a:tblPr firstRow="1" bandRow="1">
                <a:tableStyleId>{5C22544A-7EE6-4342-B048-85BDC9FD1C3A}</a:tableStyleId>
              </a:tblPr>
              <a:tblGrid>
                <a:gridCol w="4572000"/>
                <a:gridCol w="4572000"/>
              </a:tblGrid>
              <a:tr h="437010">
                <a:tc>
                  <a:txBody>
                    <a:bodyPr/>
                    <a:lstStyle/>
                    <a:p>
                      <a:r>
                        <a:rPr lang="en-GB" dirty="0" smtClean="0"/>
                        <a:t>Good Presentations </a:t>
                      </a:r>
                      <a:endParaRPr lang="en-GB" dirty="0"/>
                    </a:p>
                  </a:txBody>
                  <a:tcPr/>
                </a:tc>
                <a:tc>
                  <a:txBody>
                    <a:bodyPr/>
                    <a:lstStyle/>
                    <a:p>
                      <a:r>
                        <a:rPr lang="en-GB" dirty="0" smtClean="0"/>
                        <a:t>Poor Presentations </a:t>
                      </a:r>
                      <a:endParaRPr lang="en-GB" dirty="0"/>
                    </a:p>
                  </a:txBody>
                  <a:tcPr/>
                </a:tc>
              </a:tr>
              <a:tr h="7647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Key Terms used regularly and appropriately</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t>Key terms not used</a:t>
                      </a:r>
                    </a:p>
                    <a:p>
                      <a:endParaRPr lang="en-GB" dirty="0"/>
                    </a:p>
                  </a:txBody>
                  <a:tcPr/>
                </a:tc>
              </a:tr>
              <a:tr h="1092524">
                <a:tc>
                  <a:txBody>
                    <a:bodyPr/>
                    <a:lstStyle/>
                    <a:p>
                      <a:r>
                        <a:rPr lang="en-GB" dirty="0" smtClean="0"/>
                        <a:t>Institutional context discussed – type of film company and how they market themselves</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t>Vague thoughts on film companies suggesting little analysis </a:t>
                      </a:r>
                      <a:endParaRPr lang="en-GB" dirty="0"/>
                    </a:p>
                  </a:txBody>
                  <a:tcPr/>
                </a:tc>
              </a:tr>
              <a:tr h="10925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Key personnel considered as selling point </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t>Little consideration of personnel as selling points</a:t>
                      </a:r>
                      <a:endParaRPr lang="en-GB" dirty="0"/>
                    </a:p>
                  </a:txBody>
                  <a:tcPr/>
                </a:tc>
              </a:tr>
              <a:tr h="14202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Design concepts analysed in detail ( fonts   / animation /colour design and post-production) with correct terminology </a:t>
                      </a:r>
                    </a:p>
                    <a:p>
                      <a:endParaRPr lang="en-GB" dirty="0"/>
                    </a:p>
                  </a:txBody>
                  <a:tcPr/>
                </a:tc>
                <a:tc>
                  <a:txBody>
                    <a:bodyPr/>
                    <a:lstStyle/>
                    <a:p>
                      <a:r>
                        <a:rPr lang="en-GB" sz="1800" dirty="0" smtClean="0"/>
                        <a:t>Vague and general consideration of the design concept </a:t>
                      </a:r>
                    </a:p>
                    <a:p>
                      <a:endParaRPr lang="en-GB" dirty="0"/>
                    </a:p>
                  </a:txBody>
                  <a:tcPr/>
                </a:tc>
              </a:tr>
              <a:tr h="14202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Fluent and confident delivery </a:t>
                      </a:r>
                    </a:p>
                    <a:p>
                      <a:endParaRPr lang="en-GB" dirty="0"/>
                    </a:p>
                  </a:txBody>
                  <a:tcPr/>
                </a:tc>
                <a:tc>
                  <a:txBody>
                    <a:bodyPr/>
                    <a:lstStyle/>
                    <a:p>
                      <a:pPr>
                        <a:buNone/>
                      </a:pPr>
                      <a:endParaRPr lang="en-GB" dirty="0" smtClean="0"/>
                    </a:p>
                    <a:p>
                      <a:pPr>
                        <a:buNone/>
                      </a:pPr>
                      <a:r>
                        <a:rPr lang="en-GB" dirty="0" smtClean="0"/>
                        <a:t>Uncertain delivery indicating lack of preparation</a:t>
                      </a:r>
                    </a:p>
                    <a:p>
                      <a:endParaRPr lang="en-GB" dirty="0"/>
                    </a:p>
                  </a:txBody>
                  <a:tcPr/>
                </a:tc>
              </a:tr>
              <a:tr h="437010">
                <a:tc>
                  <a:txBody>
                    <a:bodyPr/>
                    <a:lstStyle/>
                    <a:p>
                      <a:endParaRPr lang="en-GB"/>
                    </a:p>
                  </a:txBody>
                  <a:tcPr/>
                </a:tc>
                <a:tc>
                  <a:txBody>
                    <a:bodyPr/>
                    <a:lstStyle/>
                    <a:p>
                      <a:endParaRPr lang="en-GB"/>
                    </a:p>
                  </a:txBody>
                  <a:tcPr/>
                </a:tc>
              </a:tr>
              <a:tr h="437010">
                <a:tc>
                  <a:txBody>
                    <a:bodyPr/>
                    <a:lstStyle/>
                    <a:p>
                      <a:endParaRPr lang="en-GB" dirty="0"/>
                    </a:p>
                  </a:txBody>
                  <a:tcPr/>
                </a:tc>
                <a:tc>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 </a:t>
            </a:r>
            <a:endParaRPr lang="en-GB" dirty="0"/>
          </a:p>
        </p:txBody>
      </p:sp>
      <p:sp>
        <p:nvSpPr>
          <p:cNvPr id="7" name="Content Placeholder 6"/>
          <p:cNvSpPr>
            <a:spLocks noGrp="1"/>
          </p:cNvSpPr>
          <p:nvPr>
            <p:ph idx="1"/>
          </p:nvPr>
        </p:nvSpPr>
        <p:spPr/>
        <p:txBody>
          <a:bodyPr/>
          <a:lstStyle/>
          <a:p>
            <a:pPr>
              <a:buNone/>
            </a:pPr>
            <a:r>
              <a:rPr lang="en-GB" dirty="0" smtClean="0"/>
              <a:t>Write up </a:t>
            </a:r>
            <a:r>
              <a:rPr lang="en-GB" smtClean="0"/>
              <a:t>an analysis </a:t>
            </a:r>
            <a:r>
              <a:rPr lang="en-GB" dirty="0" smtClean="0"/>
              <a:t>of the </a:t>
            </a:r>
          </a:p>
          <a:p>
            <a:pPr>
              <a:buNone/>
            </a:pPr>
            <a:r>
              <a:rPr lang="en-GB" dirty="0" smtClean="0"/>
              <a:t>opening to a thriller of your choice – O.K the </a:t>
            </a:r>
          </a:p>
          <a:p>
            <a:pPr>
              <a:buNone/>
            </a:pPr>
            <a:r>
              <a:rPr lang="en-GB" dirty="0" smtClean="0"/>
              <a:t>film with me first! </a:t>
            </a:r>
          </a:p>
          <a:p>
            <a:pPr>
              <a:buNone/>
            </a:pPr>
            <a:endParaRPr lang="en-GB" dirty="0" smtClean="0"/>
          </a:p>
          <a:p>
            <a:pPr>
              <a:buNone/>
            </a:pPr>
            <a:r>
              <a:rPr lang="en-GB" dirty="0" smtClean="0"/>
              <a:t>The best will use all the key terms, offer analysis </a:t>
            </a:r>
          </a:p>
          <a:p>
            <a:pPr>
              <a:buNone/>
            </a:pPr>
            <a:r>
              <a:rPr lang="en-GB" dirty="0" smtClean="0"/>
              <a:t>as well as demonstrate ability to apply m/e/c/s. </a:t>
            </a:r>
          </a:p>
          <a:p>
            <a:pPr>
              <a:buNone/>
            </a:pP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654</Words>
  <Application>Microsoft Office PowerPoint</Application>
  <PresentationFormat>On-screen Show (4:3)</PresentationFormat>
  <Paragraphs>100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Title Sequences </vt:lpstr>
      <vt:lpstr>What’s in it for me? </vt:lpstr>
      <vt:lpstr>Slide 3</vt:lpstr>
      <vt:lpstr>Institutions / Studio and Distributor </vt:lpstr>
      <vt:lpstr>Key Terms</vt:lpstr>
      <vt:lpstr>Model Analysis </vt:lpstr>
      <vt:lpstr>Your Turn </vt:lpstr>
      <vt:lpstr>Slide 8</vt:lpstr>
      <vt:lpstr>Homework </vt:lpstr>
    </vt:vector>
  </TitlesOfParts>
  <Company>JFS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Sequences </dc:title>
  <dc:creator>staff0041</dc:creator>
  <cp:lastModifiedBy>staff0041</cp:lastModifiedBy>
  <cp:revision>24</cp:revision>
  <dcterms:created xsi:type="dcterms:W3CDTF">2012-11-05T15:49:49Z</dcterms:created>
  <dcterms:modified xsi:type="dcterms:W3CDTF">2014-10-21T07:22:27Z</dcterms:modified>
</cp:coreProperties>
</file>