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60" r:id="rId6"/>
    <p:sldId id="259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DEF80-927A-46F0-B27E-56B3AA87E223}" type="datetimeFigureOut">
              <a:rPr lang="en-GB" smtClean="0"/>
              <a:pPr/>
              <a:t>11/10/2012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D0700-2B1A-4544-8BEE-4382C3FB7CC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D0700-2B1A-4544-8BEE-4382C3FB7CC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4FDDBF-6004-4C1E-B734-E8F8A956CDE4}" type="datetimeFigureOut">
              <a:rPr lang="en-US" smtClean="0"/>
              <a:pPr/>
              <a:t>10/11/2012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8F6800-7886-4213-B4BC-F7E045E5D8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143007"/>
          </a:xfrm>
        </p:spPr>
        <p:txBody>
          <a:bodyPr/>
          <a:lstStyle/>
          <a:p>
            <a:r>
              <a:rPr lang="en-GB" dirty="0" smtClean="0"/>
              <a:t>Constructing Your Pitch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idea is that it sets up the n............, introduces c........... and g........ ,shows off your skills and most importantly, interests and intrigues the audience through the use of ........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and .......... codes .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Cliched</a:t>
            </a:r>
            <a:r>
              <a:rPr lang="en-GB" dirty="0" smtClean="0"/>
              <a:t> openings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Serial killer in room with pictures of victims on walls </a:t>
            </a:r>
          </a:p>
          <a:p>
            <a:r>
              <a:rPr lang="en-GB" dirty="0" smtClean="0"/>
              <a:t>Victim wakes up in a basement, bloody and tied down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 test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suggested equilibrium ? </a:t>
            </a:r>
          </a:p>
          <a:p>
            <a:r>
              <a:rPr lang="en-GB" dirty="0" smtClean="0"/>
              <a:t>What non-</a:t>
            </a:r>
            <a:r>
              <a:rPr lang="en-GB" dirty="0" err="1" smtClean="0"/>
              <a:t>diegetic</a:t>
            </a:r>
            <a:r>
              <a:rPr lang="en-GB" dirty="0" smtClean="0"/>
              <a:t> sound device is often used for a non-chronological narrative? </a:t>
            </a:r>
          </a:p>
          <a:p>
            <a:r>
              <a:rPr lang="en-GB" dirty="0" smtClean="0"/>
              <a:t>Summarise Derry’s main definition of the thriller</a:t>
            </a:r>
          </a:p>
          <a:p>
            <a:r>
              <a:rPr lang="en-GB" dirty="0" smtClean="0"/>
              <a:t>Name three of his </a:t>
            </a:r>
            <a:r>
              <a:rPr lang="en-GB" dirty="0" err="1" smtClean="0"/>
              <a:t>subdefinitions</a:t>
            </a:r>
            <a:r>
              <a:rPr lang="en-GB" dirty="0" smtClean="0"/>
              <a:t> </a:t>
            </a:r>
          </a:p>
          <a:p>
            <a:r>
              <a:rPr lang="en-GB" dirty="0" smtClean="0"/>
              <a:t>What’s an enigma code? </a:t>
            </a:r>
          </a:p>
          <a:p>
            <a:r>
              <a:rPr lang="en-GB" dirty="0" smtClean="0"/>
              <a:t>How does No Country create action/ enigma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000" dirty="0" smtClean="0"/>
              <a:t>Have a sympathetic protagonist the audience can identify with....or an </a:t>
            </a:r>
          </a:p>
          <a:p>
            <a:pPr>
              <a:buNone/>
            </a:pPr>
            <a:r>
              <a:rPr lang="en-GB" sz="2000" dirty="0" smtClean="0"/>
              <a:t>interesting antagonist.</a:t>
            </a:r>
          </a:p>
          <a:p>
            <a:pPr>
              <a:buNone/>
            </a:pPr>
            <a:r>
              <a:rPr lang="en-GB" sz="2000" dirty="0" smtClean="0"/>
              <a:t>Show a sound understanding of thriller. Or even of Derry’s sub conventions.</a:t>
            </a:r>
          </a:p>
          <a:p>
            <a:pPr>
              <a:buNone/>
            </a:pPr>
            <a:r>
              <a:rPr lang="en-GB" sz="2000" dirty="0" smtClean="0"/>
              <a:t>Remember that this is a thriller not a horror. (Saw/ Woods)</a:t>
            </a:r>
          </a:p>
          <a:p>
            <a:pPr>
              <a:buNone/>
            </a:pPr>
            <a:r>
              <a:rPr lang="en-GB" sz="2000" dirty="0" smtClean="0"/>
              <a:t>Keep violence and gore to a minimum.</a:t>
            </a:r>
          </a:p>
          <a:p>
            <a:pPr>
              <a:buNone/>
            </a:pPr>
            <a:r>
              <a:rPr lang="en-GB" sz="2000" dirty="0" smtClean="0"/>
              <a:t>Offer information on character through </a:t>
            </a:r>
            <a:r>
              <a:rPr lang="en-GB" sz="2000" dirty="0" err="1" smtClean="0"/>
              <a:t>mise</a:t>
            </a:r>
            <a:r>
              <a:rPr lang="en-GB" sz="2000" dirty="0" smtClean="0"/>
              <a:t>-en-scene. </a:t>
            </a:r>
          </a:p>
          <a:p>
            <a:pPr>
              <a:buNone/>
            </a:pPr>
            <a:r>
              <a:rPr lang="en-GB" sz="2000" dirty="0" smtClean="0"/>
              <a:t>Offer opportunities for variety of shot types and camera movement. </a:t>
            </a:r>
          </a:p>
          <a:p>
            <a:pPr>
              <a:buNone/>
            </a:pPr>
            <a:r>
              <a:rPr lang="en-GB" sz="2000" dirty="0" smtClean="0"/>
              <a:t>Create a filming situation (involving settings and props) that is </a:t>
            </a:r>
            <a:r>
              <a:rPr lang="en-GB" sz="2000" dirty="0" err="1" smtClean="0"/>
              <a:t>achieveable</a:t>
            </a:r>
            <a:r>
              <a:rPr lang="en-GB" sz="2000" dirty="0" smtClean="0"/>
              <a:t> </a:t>
            </a:r>
          </a:p>
          <a:p>
            <a:pPr>
              <a:buNone/>
            </a:pPr>
            <a:r>
              <a:rPr lang="en-GB" sz="2000" dirty="0" smtClean="0"/>
              <a:t>and not overly ambitious and won’t look like a cheap imitation of a big budget</a:t>
            </a:r>
          </a:p>
          <a:p>
            <a:pPr>
              <a:buNone/>
            </a:pPr>
            <a:r>
              <a:rPr lang="en-GB" sz="2000" dirty="0" smtClean="0"/>
              <a:t>movie.</a:t>
            </a:r>
          </a:p>
          <a:p>
            <a:pPr>
              <a:buNone/>
            </a:pPr>
            <a:r>
              <a:rPr lang="en-GB" sz="2000" dirty="0" smtClean="0"/>
              <a:t>Offer representations of groups (parents/villains/key characters) that are </a:t>
            </a:r>
          </a:p>
          <a:p>
            <a:pPr>
              <a:buNone/>
            </a:pPr>
            <a:r>
              <a:rPr lang="en-GB" sz="2000" dirty="0" smtClean="0"/>
              <a:t>consistent and recognisable to position the audience. </a:t>
            </a:r>
          </a:p>
          <a:p>
            <a:pPr>
              <a:buNone/>
            </a:pPr>
            <a:r>
              <a:rPr lang="en-GB" sz="2000" dirty="0" smtClean="0"/>
              <a:t>Demonstrate understanding of how editing can create suspense. (</a:t>
            </a:r>
            <a:r>
              <a:rPr lang="en-GB" sz="2000" dirty="0" err="1" smtClean="0"/>
              <a:t>e.g</a:t>
            </a:r>
            <a:r>
              <a:rPr lang="en-GB" sz="2000" dirty="0" smtClean="0"/>
              <a:t> crosscutting)</a:t>
            </a:r>
          </a:p>
          <a:p>
            <a:pPr>
              <a:buNone/>
            </a:pPr>
            <a:r>
              <a:rPr lang="en-GB" sz="2000" dirty="0" smtClean="0"/>
              <a:t>Don’t rely on music or dialogue.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Deadline</a:t>
            </a:r>
            <a:r>
              <a:rPr lang="en-GB" dirty="0" smtClean="0"/>
              <a:t>...copyright SIR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My thriller follows the innocent involved in a </a:t>
            </a:r>
          </a:p>
          <a:p>
            <a:pPr>
              <a:buNone/>
            </a:pPr>
            <a:r>
              <a:rPr lang="en-GB" dirty="0" smtClean="0"/>
              <a:t>criminal </a:t>
            </a:r>
            <a:r>
              <a:rPr lang="en-GB" dirty="0" smtClean="0"/>
              <a:t>situation with a murderous antagonism 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template suggested by Derry. It </a:t>
            </a:r>
            <a:r>
              <a:rPr lang="en-GB" dirty="0" smtClean="0"/>
              <a:t>then </a:t>
            </a:r>
            <a:r>
              <a:rPr lang="en-GB" dirty="0" smtClean="0"/>
              <a:t>veers into the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subgenre </a:t>
            </a:r>
            <a:r>
              <a:rPr lang="en-GB" dirty="0" smtClean="0"/>
              <a:t>of ‘innocent on the </a:t>
            </a:r>
            <a:r>
              <a:rPr lang="en-GB" dirty="0" smtClean="0"/>
              <a:t>run</a:t>
            </a:r>
            <a:r>
              <a:rPr lang="en-GB" dirty="0" smtClean="0"/>
              <a:t>.’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My target audience are teenagers who will </a:t>
            </a:r>
          </a:p>
          <a:p>
            <a:pPr>
              <a:buNone/>
            </a:pPr>
            <a:r>
              <a:rPr lang="en-GB" dirty="0" smtClean="0"/>
              <a:t>identify with the stereotypical teen pressures </a:t>
            </a:r>
          </a:p>
          <a:p>
            <a:pPr>
              <a:buNone/>
            </a:pPr>
            <a:r>
              <a:rPr lang="en-GB" dirty="0" smtClean="0"/>
              <a:t>exhibited at the start. There is little sex or violence </a:t>
            </a:r>
          </a:p>
          <a:p>
            <a:pPr>
              <a:buNone/>
            </a:pPr>
            <a:r>
              <a:rPr lang="en-GB" dirty="0" smtClean="0"/>
              <a:t>meaning it should easily achieve a 12 rating.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471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Scene 1 : Interior of protagonist’s Bedroom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/>
          </a:bodyPr>
          <a:lstStyle/>
          <a:p>
            <a:r>
              <a:rPr lang="en-GB" sz="1200" dirty="0" smtClean="0"/>
              <a:t>Shot 1 – night - slow pan across  bedroom to introduce character– books/ papers/ D grades/ university </a:t>
            </a:r>
            <a:r>
              <a:rPr lang="en-GB" sz="1200" dirty="0" err="1" smtClean="0"/>
              <a:t>applics</a:t>
            </a:r>
            <a:r>
              <a:rPr lang="en-GB" sz="1200" dirty="0" smtClean="0"/>
              <a:t>/ empty cans of Red Bull to student  asleep at desk…….. (underachieving stressed student)</a:t>
            </a:r>
          </a:p>
          <a:p>
            <a:r>
              <a:rPr lang="en-GB" sz="1200" dirty="0" smtClean="0"/>
              <a:t>Slow  track in  to CU….voice over (sound mix -overlaps)…parents we can’t keep you forever, you’ve got to get you grades to get into </a:t>
            </a:r>
            <a:r>
              <a:rPr lang="en-GB" sz="1200" dirty="0" err="1" smtClean="0"/>
              <a:t>uni</a:t>
            </a:r>
            <a:r>
              <a:rPr lang="en-GB" sz="1200" dirty="0" smtClean="0"/>
              <a:t>…teacher..the deadline for your c/w is Friday..if it’s not done by then you’re off the course…</a:t>
            </a:r>
          </a:p>
          <a:p>
            <a:pPr>
              <a:buNone/>
            </a:pPr>
            <a:r>
              <a:rPr lang="en-GB" sz="1200" dirty="0" smtClean="0"/>
              <a:t>          </a:t>
            </a:r>
          </a:p>
          <a:p>
            <a:pPr>
              <a:buNone/>
            </a:pPr>
            <a:r>
              <a:rPr lang="en-GB" sz="1200" dirty="0" smtClean="0"/>
              <a:t>         FADE TO BLACK.....title ‘Deadline’</a:t>
            </a:r>
          </a:p>
          <a:p>
            <a:r>
              <a:rPr lang="en-GB" sz="1200" dirty="0" smtClean="0"/>
              <a:t>Phone rings….cut to long shot to show panic..then cu for reaction...’Huh’</a:t>
            </a:r>
          </a:p>
          <a:p>
            <a:r>
              <a:rPr lang="en-GB" sz="1200" dirty="0" smtClean="0"/>
              <a:t> Where the hell are you man? Dawning realisation  </a:t>
            </a:r>
          </a:p>
          <a:p>
            <a:r>
              <a:rPr lang="en-GB" sz="1200" dirty="0" smtClean="0"/>
              <a:t>Gut to </a:t>
            </a:r>
            <a:r>
              <a:rPr lang="en-GB" sz="1200" dirty="0" err="1" smtClean="0"/>
              <a:t>pov</a:t>
            </a:r>
            <a:r>
              <a:rPr lang="en-GB" sz="1200" dirty="0" smtClean="0"/>
              <a:t> shot of notice board and message ‘Be at shoot at 10.00 to finish coursework it…rapid </a:t>
            </a:r>
            <a:r>
              <a:rPr lang="en-GB" sz="1200" dirty="0" err="1" smtClean="0"/>
              <a:t>edit.grabs</a:t>
            </a:r>
            <a:r>
              <a:rPr lang="en-GB" sz="1200" dirty="0" smtClean="0"/>
              <a:t> cam/ tripod/ clothes/leaves door/ </a:t>
            </a:r>
          </a:p>
          <a:p>
            <a:r>
              <a:rPr lang="en-GB" sz="1200" dirty="0" smtClean="0"/>
              <a:t>Title ‘</a:t>
            </a:r>
            <a:r>
              <a:rPr lang="en-GB" sz="1200" dirty="0" err="1" smtClean="0"/>
              <a:t>Shia</a:t>
            </a:r>
            <a:r>
              <a:rPr lang="en-GB" sz="1200" dirty="0" smtClean="0"/>
              <a:t> </a:t>
            </a:r>
            <a:r>
              <a:rPr lang="en-GB" sz="1200" dirty="0" err="1" smtClean="0"/>
              <a:t>LaBeouf</a:t>
            </a:r>
            <a:r>
              <a:rPr lang="en-GB" sz="1200" dirty="0" smtClean="0"/>
              <a:t>’</a:t>
            </a:r>
          </a:p>
          <a:p>
            <a:r>
              <a:rPr lang="en-GB" sz="1200" dirty="0" smtClean="0"/>
              <a:t>MS ‘I’m on my way’ </a:t>
            </a:r>
          </a:p>
          <a:p>
            <a:r>
              <a:rPr lang="en-GB" sz="1200" dirty="0" smtClean="0"/>
              <a:t>Rapid  jump cuts of hand grabbing camera, cut to hand on tripod, cut to shoes, shirt </a:t>
            </a:r>
          </a:p>
          <a:p>
            <a:r>
              <a:rPr lang="en-GB" sz="1200" dirty="0" smtClean="0"/>
              <a:t>Master shot as he leaves putting his shirt over his head </a:t>
            </a:r>
          </a:p>
          <a:p>
            <a:r>
              <a:rPr lang="en-GB" sz="1200" dirty="0" smtClean="0"/>
              <a:t>Hallway Master Shot – still putting shirt over his head, bumps into his mother</a:t>
            </a:r>
          </a:p>
          <a:p>
            <a:r>
              <a:rPr lang="en-GB" sz="1200" dirty="0" smtClean="0"/>
              <a:t>Shot reverse as he hurtles down the stairs ..’You need to get yourself ....’</a:t>
            </a:r>
          </a:p>
          <a:p>
            <a:r>
              <a:rPr lang="en-GB" sz="1200" dirty="0" smtClean="0"/>
              <a:t>Sister coming out of room ‘Mum he woke me up’</a:t>
            </a:r>
          </a:p>
          <a:p>
            <a:r>
              <a:rPr lang="en-GB" sz="1200" dirty="0" smtClean="0"/>
              <a:t>CU of exasperated mother..voice raised organised young man’  </a:t>
            </a:r>
          </a:p>
          <a:p>
            <a:r>
              <a:rPr lang="en-GB" sz="1200" dirty="0" smtClean="0"/>
              <a:t>Camera frames shot...mum on stairs as he turns....’Sorry mum.’ </a:t>
            </a:r>
          </a:p>
          <a:p>
            <a:endParaRPr lang="en-GB" sz="1400" dirty="0" smtClean="0"/>
          </a:p>
          <a:p>
            <a:pPr>
              <a:buNone/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1052736"/>
            <a:ext cx="201622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MISE EN SCENE </a:t>
            </a:r>
            <a:endParaRPr lang="en-GB" dirty="0"/>
          </a:p>
        </p:txBody>
      </p:sp>
      <p:sp>
        <p:nvSpPr>
          <p:cNvPr id="5" name="Line Callout 1 4"/>
          <p:cNvSpPr/>
          <p:nvPr/>
        </p:nvSpPr>
        <p:spPr>
          <a:xfrm>
            <a:off x="6588224" y="2204864"/>
            <a:ext cx="1080120" cy="360040"/>
          </a:xfrm>
          <a:prstGeom prst="borderCallout1">
            <a:avLst>
              <a:gd name="adj1" fmla="val 18750"/>
              <a:gd name="adj2" fmla="val -8333"/>
              <a:gd name="adj3" fmla="val -72207"/>
              <a:gd name="adj4" fmla="val -224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Sound</a:t>
            </a:r>
            <a:endParaRPr lang="en-GB" dirty="0"/>
          </a:p>
        </p:txBody>
      </p:sp>
      <p:sp>
        <p:nvSpPr>
          <p:cNvPr id="6" name="Line Callout 1 5"/>
          <p:cNvSpPr/>
          <p:nvPr/>
        </p:nvSpPr>
        <p:spPr>
          <a:xfrm>
            <a:off x="6444208" y="3933056"/>
            <a:ext cx="1008112" cy="432048"/>
          </a:xfrm>
          <a:prstGeom prst="borderCallout1">
            <a:avLst>
              <a:gd name="adj1" fmla="val 18750"/>
              <a:gd name="adj2" fmla="val -8333"/>
              <a:gd name="adj3" fmla="val 3472"/>
              <a:gd name="adj4" fmla="val -107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Editing</a:t>
            </a:r>
            <a:endParaRPr lang="en-GB" dirty="0"/>
          </a:p>
        </p:txBody>
      </p:sp>
      <p:sp>
        <p:nvSpPr>
          <p:cNvPr id="7" name="Line Callout 1 6"/>
          <p:cNvSpPr/>
          <p:nvPr/>
        </p:nvSpPr>
        <p:spPr>
          <a:xfrm>
            <a:off x="4860032" y="5157192"/>
            <a:ext cx="1944216" cy="28803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Varied Shot types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r>
              <a:rPr lang="en-GB" sz="1800" dirty="0" smtClean="0"/>
              <a:t>Scene 2 : Exterior : open land by woods: students wait around impatiently to shoot film 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r>
              <a:rPr lang="en-GB" sz="1600" dirty="0" smtClean="0"/>
              <a:t>ELS: a group waiting huddled in the cold, evidently impatient </a:t>
            </a:r>
          </a:p>
          <a:p>
            <a:r>
              <a:rPr lang="en-GB" sz="1600" dirty="0" smtClean="0"/>
              <a:t>OS from group as protagonist approaches, out of breath, panicky and apologetic</a:t>
            </a:r>
          </a:p>
          <a:p>
            <a:r>
              <a:rPr lang="en-GB" sz="1600" dirty="0" smtClean="0"/>
              <a:t>OS of protagonist apologising, disgruntled group disbands except for TARA </a:t>
            </a:r>
          </a:p>
          <a:p>
            <a:r>
              <a:rPr lang="en-GB" sz="1600" dirty="0" smtClean="0"/>
              <a:t>Shot reverse shot of conversation </a:t>
            </a:r>
          </a:p>
          <a:p>
            <a:pPr>
              <a:buNone/>
            </a:pPr>
            <a:r>
              <a:rPr lang="en-GB" sz="1600" dirty="0" smtClean="0"/>
              <a:t>(Hi Tara, I </a:t>
            </a:r>
            <a:r>
              <a:rPr lang="en-GB" sz="1600" dirty="0" err="1" smtClean="0"/>
              <a:t>kinda</a:t>
            </a:r>
            <a:r>
              <a:rPr lang="en-GB" sz="1600" dirty="0" smtClean="0"/>
              <a:t>..I mean..)</a:t>
            </a:r>
          </a:p>
          <a:p>
            <a:pPr>
              <a:buNone/>
            </a:pPr>
            <a:r>
              <a:rPr lang="en-GB" sz="1600" dirty="0" smtClean="0"/>
              <a:t>(It’s O.K Kyle, you’re hear now..smiles) </a:t>
            </a:r>
          </a:p>
          <a:p>
            <a:r>
              <a:rPr lang="en-GB" sz="1600" dirty="0" smtClean="0"/>
              <a:t>Cut to master as Nick approaches (more clean cut, less likeable) Puts his arm around her. ‘I need to coach my leading lady, Hurry up with that Kyle.’ </a:t>
            </a:r>
          </a:p>
          <a:p>
            <a:r>
              <a:rPr lang="en-GB" sz="1600" dirty="0" smtClean="0"/>
              <a:t>Cut to Kyle’s </a:t>
            </a:r>
            <a:r>
              <a:rPr lang="en-GB" sz="1600" dirty="0" err="1" smtClean="0"/>
              <a:t>os</a:t>
            </a:r>
            <a:r>
              <a:rPr lang="en-GB" sz="1600" dirty="0" smtClean="0"/>
              <a:t> as they walk away then close up as he makes face</a:t>
            </a:r>
          </a:p>
          <a:p>
            <a:pPr>
              <a:buNone/>
            </a:pPr>
            <a:r>
              <a:rPr lang="en-GB" sz="1600" dirty="0" smtClean="0"/>
              <a:t>FADE or Dissolve to show time lapse </a:t>
            </a:r>
          </a:p>
          <a:p>
            <a:pPr>
              <a:buNone/>
            </a:pPr>
            <a:r>
              <a:rPr lang="en-GB" sz="1600" dirty="0" smtClean="0"/>
              <a:t>Kyle is shooting the group in a scene. We cut between his </a:t>
            </a:r>
            <a:r>
              <a:rPr lang="en-GB" sz="1600" dirty="0" err="1" smtClean="0"/>
              <a:t>pov</a:t>
            </a:r>
            <a:r>
              <a:rPr lang="en-GB" sz="1600" dirty="0" smtClean="0"/>
              <a:t> (out of focus and CU’s of his </a:t>
            </a:r>
          </a:p>
          <a:p>
            <a:pPr>
              <a:buNone/>
            </a:pPr>
            <a:r>
              <a:rPr lang="en-GB" sz="1600" dirty="0" smtClean="0"/>
              <a:t>exhausted expression and master shots oh him slumped over the camera)</a:t>
            </a:r>
          </a:p>
          <a:p>
            <a:pPr>
              <a:buNone/>
            </a:pP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Cut to the interior of the woods. A Low level shot of a dead body in CU. We see feet approach. </a:t>
            </a:r>
          </a:p>
          <a:p>
            <a:pPr>
              <a:buNone/>
            </a:pPr>
            <a:r>
              <a:rPr lang="en-GB" sz="1600" dirty="0" smtClean="0"/>
              <a:t>Master shot of man bending down and searching the ground around her. POV shot of the ground </a:t>
            </a:r>
          </a:p>
          <a:p>
            <a:pPr>
              <a:buNone/>
            </a:pPr>
            <a:r>
              <a:rPr lang="en-GB" sz="1600" dirty="0" smtClean="0"/>
              <a:t>until he finds it. CU of hand with distinctive ring as he gets her phone. Then sound out of shot. From</a:t>
            </a:r>
          </a:p>
          <a:p>
            <a:pPr>
              <a:buNone/>
            </a:pPr>
            <a:r>
              <a:rPr lang="en-GB" sz="1600" dirty="0" smtClean="0"/>
              <a:t>behind we we see his head tilt up and new </a:t>
            </a:r>
            <a:r>
              <a:rPr lang="en-GB" sz="1600" dirty="0" err="1" smtClean="0"/>
              <a:t>pov</a:t>
            </a:r>
            <a:r>
              <a:rPr lang="en-GB" sz="1600" dirty="0" smtClean="0"/>
              <a:t> of camera aimed at him</a:t>
            </a:r>
          </a:p>
          <a:p>
            <a:pPr>
              <a:buNone/>
            </a:pPr>
            <a:endParaRPr lang="en-GB" sz="1600" dirty="0" smtClean="0"/>
          </a:p>
          <a:p>
            <a:pPr>
              <a:buNone/>
            </a:pPr>
            <a:endParaRPr lang="en-GB" sz="1600" dirty="0" smtClean="0"/>
          </a:p>
          <a:p>
            <a:endParaRPr lang="en-GB" sz="1600" dirty="0"/>
          </a:p>
        </p:txBody>
      </p:sp>
      <p:sp>
        <p:nvSpPr>
          <p:cNvPr id="4" name="Line Callout 1 3"/>
          <p:cNvSpPr/>
          <p:nvPr/>
        </p:nvSpPr>
        <p:spPr>
          <a:xfrm>
            <a:off x="4355976" y="1916832"/>
            <a:ext cx="2448272" cy="86409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Character Representations </a:t>
            </a:r>
            <a:endParaRPr lang="en-GB" dirty="0"/>
          </a:p>
        </p:txBody>
      </p:sp>
      <p:sp>
        <p:nvSpPr>
          <p:cNvPr id="5" name="Line Callout 1 4"/>
          <p:cNvSpPr/>
          <p:nvPr/>
        </p:nvSpPr>
        <p:spPr>
          <a:xfrm>
            <a:off x="6948264" y="4365104"/>
            <a:ext cx="1872208" cy="360040"/>
          </a:xfrm>
          <a:prstGeom prst="borderCallout1">
            <a:avLst>
              <a:gd name="adj1" fmla="val 18750"/>
              <a:gd name="adj2" fmla="val -8333"/>
              <a:gd name="adj3" fmla="val 20147"/>
              <a:gd name="adj4" fmla="val -950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Post Production</a:t>
            </a:r>
            <a:endParaRPr lang="en-GB" dirty="0"/>
          </a:p>
        </p:txBody>
      </p:sp>
      <p:sp>
        <p:nvSpPr>
          <p:cNvPr id="6" name="Line Callout 1 5"/>
          <p:cNvSpPr/>
          <p:nvPr/>
        </p:nvSpPr>
        <p:spPr>
          <a:xfrm>
            <a:off x="6732240" y="5733256"/>
            <a:ext cx="1368152" cy="720080"/>
          </a:xfrm>
          <a:prstGeom prst="borderCallout1">
            <a:avLst>
              <a:gd name="adj1" fmla="val 18750"/>
              <a:gd name="adj2" fmla="val -8333"/>
              <a:gd name="adj3" fmla="val 33615"/>
              <a:gd name="adj4" fmla="val -96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Enigma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Setting up Man on the run</a:t>
            </a:r>
            <a:endParaRPr lang="en-GB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1835499"/>
            <a:ext cx="759695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Scene 3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Back at home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Studying the footage…sees murder or doesn’t see? Can create enigma?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Will he see it?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8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Cut to exterior of the house: interior of a car : we see the distinctive ring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 smtClean="0">
                <a:solidFill>
                  <a:schemeClr val="tx1"/>
                </a:solidFill>
                <a:latin typeface="Arial" pitchFamily="34" charset="0"/>
              </a:rPr>
              <a:t>As a character makes a call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 smtClean="0">
                <a:solidFill>
                  <a:schemeClr val="tx1"/>
                </a:solidFill>
                <a:latin typeface="Arial" pitchFamily="34" charset="0"/>
              </a:rPr>
              <a:t>His face is shielded : We hear him say into the phone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dirty="0" smtClean="0">
                <a:solidFill>
                  <a:schemeClr val="tx1"/>
                </a:solidFill>
                <a:latin typeface="Arial" pitchFamily="34" charset="0"/>
              </a:rPr>
              <a:t>‘I think we may have another problem.’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Line Callout 1 3"/>
          <p:cNvSpPr/>
          <p:nvPr/>
        </p:nvSpPr>
        <p:spPr>
          <a:xfrm>
            <a:off x="2699792" y="1844824"/>
            <a:ext cx="2232248" cy="5040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Innocent victim narrative established</a:t>
            </a:r>
            <a:endParaRPr lang="en-GB" dirty="0"/>
          </a:p>
        </p:txBody>
      </p:sp>
      <p:sp>
        <p:nvSpPr>
          <p:cNvPr id="5" name="Line Callout 1 4"/>
          <p:cNvSpPr/>
          <p:nvPr/>
        </p:nvSpPr>
        <p:spPr>
          <a:xfrm>
            <a:off x="3491880" y="2708920"/>
            <a:ext cx="3384376" cy="432048"/>
          </a:xfrm>
          <a:prstGeom prst="borderCallout1">
            <a:avLst>
              <a:gd name="adj1" fmla="val 18750"/>
              <a:gd name="adj2" fmla="val -8333"/>
              <a:gd name="adj3" fmla="val 3265"/>
              <a:gd name="adj4" fmla="val -67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Enigma / Dramatic Irony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problems?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Can I do all of this in two minutes?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If not, would I be better with a smaller concept </a:t>
            </a:r>
          </a:p>
          <a:p>
            <a:pPr>
              <a:buNone/>
            </a:pPr>
            <a:r>
              <a:rPr lang="en-GB" dirty="0" smtClean="0"/>
              <a:t>and less narrative </a:t>
            </a:r>
            <a:r>
              <a:rPr lang="en-GB" dirty="0" err="1" smtClean="0"/>
              <a:t>e.g</a:t>
            </a:r>
            <a:r>
              <a:rPr lang="en-GB" dirty="0" smtClean="0"/>
              <a:t> setting up a central </a:t>
            </a:r>
          </a:p>
          <a:p>
            <a:pPr>
              <a:buNone/>
            </a:pPr>
            <a:r>
              <a:rPr lang="en-GB" dirty="0" smtClean="0"/>
              <a:t>enigma?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No country : sets up villain with action / enigma / voiceover </a:t>
            </a:r>
          </a:p>
          <a:p>
            <a:pPr>
              <a:buNone/>
            </a:pPr>
            <a:r>
              <a:rPr lang="en-GB" dirty="0" err="1" smtClean="0"/>
              <a:t>Ipcress</a:t>
            </a:r>
            <a:r>
              <a:rPr lang="en-GB" dirty="0" smtClean="0"/>
              <a:t> / sets up plotline of missing scientist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Witness What can we learn from peter weir?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Sets up narrative – innocent victim, moral confrontation</a:t>
            </a:r>
          </a:p>
          <a:p>
            <a:r>
              <a:rPr lang="en-GB" dirty="0" smtClean="0"/>
              <a:t>Creates enigma in the scene – will he be found? </a:t>
            </a:r>
          </a:p>
          <a:p>
            <a:r>
              <a:rPr lang="en-GB" dirty="0" smtClean="0"/>
              <a:t>Moral confrontation </a:t>
            </a:r>
          </a:p>
          <a:p>
            <a:r>
              <a:rPr lang="en-GB" dirty="0" smtClean="0"/>
              <a:t>Editing creates tension </a:t>
            </a:r>
          </a:p>
          <a:p>
            <a:r>
              <a:rPr lang="en-GB" dirty="0" smtClean="0"/>
              <a:t>Angles used for effect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193</TotalTime>
  <Words>1028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Constructing Your Pitch </vt:lpstr>
      <vt:lpstr>Narrative test </vt:lpstr>
      <vt:lpstr>Advice</vt:lpstr>
      <vt:lpstr>Deadline...copyright SIR</vt:lpstr>
      <vt:lpstr>Scene 1 : Interior of protagonist’s Bedroom</vt:lpstr>
      <vt:lpstr>Scene 2 : Exterior : open land by woods: students wait around impatiently to shoot film </vt:lpstr>
      <vt:lpstr>Setting up Man on the run</vt:lpstr>
      <vt:lpstr>Potential problems? </vt:lpstr>
      <vt:lpstr>Witness What can we learn from peter weir?</vt:lpstr>
      <vt:lpstr>Cliched openings </vt:lpstr>
    </vt:vector>
  </TitlesOfParts>
  <Company>The John Fisher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Your Pitch </dc:title>
  <dc:creator>staff0041</dc:creator>
  <cp:lastModifiedBy>staff0041</cp:lastModifiedBy>
  <cp:revision>20</cp:revision>
  <dcterms:created xsi:type="dcterms:W3CDTF">2008-10-15T07:42:44Z</dcterms:created>
  <dcterms:modified xsi:type="dcterms:W3CDTF">2012-10-11T11:37:03Z</dcterms:modified>
</cp:coreProperties>
</file>